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0"/>
  </p:notesMasterIdLst>
  <p:sldIdLst>
    <p:sldId id="256" r:id="rId3"/>
    <p:sldId id="257" r:id="rId4"/>
    <p:sldId id="265" r:id="rId5"/>
    <p:sldId id="266" r:id="rId6"/>
    <p:sldId id="261" r:id="rId7"/>
    <p:sldId id="267" r:id="rId8"/>
    <p:sldId id="268" r:id="rId9"/>
  </p:sldIdLst>
  <p:sldSz cx="9144000" cy="5143500" type="screen16x9"/>
  <p:notesSz cx="6858000" cy="9144000"/>
  <p:embeddedFontLst>
    <p:embeddedFont>
      <p:font typeface="Dosis" pitchFamily="2" charset="0"/>
      <p:regular r:id="rId11"/>
      <p:bold r:id="rId12"/>
    </p:embeddedFont>
    <p:embeddedFont>
      <p:font typeface="Roboto" panose="02000000000000000000" pitchFamily="2" charset="0"/>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3.fntdata"/><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font" Target="fonts/font2.fntdata"/><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6.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1.fntdata"/><Relationship Id="rId5" Type="http://schemas.openxmlformats.org/officeDocument/2006/relationships/slide" Target="slides/slide3.xml"/><Relationship Id="rId15" Type="http://schemas.openxmlformats.org/officeDocument/2006/relationships/font" Target="fonts/font5.fntdata"/><Relationship Id="rId10" Type="http://schemas.openxmlformats.org/officeDocument/2006/relationships/notesMaster" Target="notesMasters/notesMaster1.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4.fntdata"/></Relationships>
</file>

<file path=ppt/media/image1.png>
</file>

<file path=ppt/media/image10.png>
</file>

<file path=ppt/media/image2.png>
</file>

<file path=ppt/media/image3.png>
</file>

<file path=ppt/media/image4.pn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581029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50756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77965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48220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1174625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image" Target="../media/image3.png"/><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hub.com/mcikalmerdeka" TargetMode="External"/><Relationship Id="rId5" Type="http://schemas.openxmlformats.org/officeDocument/2006/relationships/hyperlink" Target="https://www.linkedin.com/in/muhammad-cikal-merdeka-50a658266/" TargetMode="External"/><Relationship Id="rId4" Type="http://schemas.openxmlformats.org/officeDocument/2006/relationships/hyperlink" Target="mailto:mcikalmerdeka@gmail.com"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colab.research.google.com/drive/1--C7mdyOtGBsRRh8dyYmHU9EFvkokA3N?usp=sharing"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hyperlink" Target="https://colab.research.google.com/drive/1KS2TeEBf0RbQfnse0pKsDZm9dRpIrogS?usp=sharing" TargetMode="External"/><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542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a:latin typeface="Dosis"/>
                <a:ea typeface="Dosis"/>
                <a:cs typeface="Dosis"/>
                <a:sym typeface="Dosis"/>
              </a:rPr>
              <a:t>Improving Employee Retention by Predicting Employee Attrition Using Machine Learning</a:t>
            </a:r>
            <a:endParaRPr sz="3180">
              <a:latin typeface="Dosis"/>
              <a:ea typeface="Dosis"/>
              <a:cs typeface="Dosis"/>
              <a:sym typeface="Dosis"/>
            </a:endParaRPr>
          </a:p>
        </p:txBody>
      </p:sp>
      <p:sp>
        <p:nvSpPr>
          <p:cNvPr id="7" name="Google Shape;100;p25">
            <a:extLst>
              <a:ext uri="{FF2B5EF4-FFF2-40B4-BE49-F238E27FC236}">
                <a16:creationId xmlns:a16="http://schemas.microsoft.com/office/drawing/2014/main" id="{66F46B61-C45A-5FCE-95E4-4CFB1E704B7C}"/>
              </a:ext>
            </a:extLst>
          </p:cNvPr>
          <p:cNvSpPr txBox="1"/>
          <p:nvPr/>
        </p:nvSpPr>
        <p:spPr>
          <a:xfrm>
            <a:off x="5959950" y="908900"/>
            <a:ext cx="2803050" cy="1051518"/>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Muhammad Cikal Merdeka</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Email : </a:t>
            </a:r>
            <a:r>
              <a:rPr lang="en-US" sz="1200" b="1" dirty="0">
                <a:latin typeface="Dosis"/>
                <a:ea typeface="Dosis"/>
                <a:cs typeface="Dosis"/>
                <a:sym typeface="Dosis"/>
                <a:hlinkClick r:id="rId4"/>
              </a:rPr>
              <a:t>mcikalmerdeka@gmail.com</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LinkedIn : </a:t>
            </a:r>
            <a:r>
              <a:rPr lang="en-ID" sz="1200" b="1" dirty="0">
                <a:latin typeface="Dosis"/>
                <a:ea typeface="Dosis"/>
                <a:cs typeface="Dosis"/>
                <a:sym typeface="Dosis"/>
                <a:hlinkClick r:id="rId5"/>
              </a:rPr>
              <a:t>linkedin.com/in/</a:t>
            </a:r>
            <a:r>
              <a:rPr lang="en-ID" sz="1200" b="1" dirty="0" err="1">
                <a:latin typeface="Dosis"/>
                <a:ea typeface="Dosis"/>
                <a:cs typeface="Dosis"/>
                <a:sym typeface="Dosis"/>
                <a:hlinkClick r:id="rId5"/>
              </a:rPr>
              <a:t>mcikalmerdeka</a:t>
            </a:r>
            <a:endParaRPr lang="en"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Github : </a:t>
            </a:r>
            <a:r>
              <a:rPr lang="en-ID" sz="1200" b="1" dirty="0">
                <a:latin typeface="Dosis"/>
                <a:ea typeface="Dosis"/>
                <a:cs typeface="Dosis"/>
                <a:sym typeface="Dosis"/>
                <a:hlinkClick r:id="rId6"/>
              </a:rPr>
              <a:t>github.com/mcikalmerdeka</a:t>
            </a:r>
            <a:endParaRPr lang="en" sz="1200" b="1" dirty="0">
              <a:latin typeface="Dosis"/>
              <a:ea typeface="Dosis"/>
              <a:cs typeface="Dosis"/>
              <a:sym typeface="Dosis"/>
            </a:endParaRPr>
          </a:p>
        </p:txBody>
      </p:sp>
      <p:pic>
        <p:nvPicPr>
          <p:cNvPr id="8" name="Google Shape;101;p25">
            <a:extLst>
              <a:ext uri="{FF2B5EF4-FFF2-40B4-BE49-F238E27FC236}">
                <a16:creationId xmlns:a16="http://schemas.microsoft.com/office/drawing/2014/main" id="{C6FE6AE0-2D5A-66EF-1261-5A021E3367D4}"/>
              </a:ext>
            </a:extLst>
          </p:cNvPr>
          <p:cNvPicPr preferRelativeResize="0"/>
          <p:nvPr/>
        </p:nvPicPr>
        <p:blipFill>
          <a:blip r:embed="rId7"/>
          <a:srcRect l="8110" r="8110"/>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9" name="Google Shape;102;p25">
            <a:extLst>
              <a:ext uri="{FF2B5EF4-FFF2-40B4-BE49-F238E27FC236}">
                <a16:creationId xmlns:a16="http://schemas.microsoft.com/office/drawing/2014/main" id="{12C3F129-93AC-0C19-AA22-68E33B2EFB46}"/>
              </a:ext>
            </a:extLst>
          </p:cNvPr>
          <p:cNvSpPr txBox="1">
            <a:spLocks/>
          </p:cNvSpPr>
          <p:nvPr/>
        </p:nvSpPr>
        <p:spPr>
          <a:xfrm>
            <a:off x="4665150" y="2159900"/>
            <a:ext cx="4167000" cy="229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L="914400" marR="0" lvl="1"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L="2743200" marR="0" lvl="5"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L="3200400" marR="0" lvl="6"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L="3657600" marR="0" lvl="7"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L="4114800" marR="0" lvl="8"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pPr marL="0" indent="0" algn="just">
              <a:lnSpc>
                <a:spcPct val="95000"/>
              </a:lnSpc>
              <a:spcAft>
                <a:spcPts val="1200"/>
              </a:spcAft>
              <a:buSzPts val="1018"/>
            </a:pPr>
            <a:r>
              <a:rPr lang="en-US" sz="1400" dirty="0">
                <a:latin typeface="Dosis" pitchFamily="2" charset="0"/>
              </a:rPr>
              <a:t>Dedicated entry-level data scientist with analytical and experimental background of Physics. My graduation 2023, a pivotal year marked by significant advancements in artificial intelligence with the introduction of GPT-4 and other generative AI models, has fueled my curiosity and excitement to delve into the field of data. I have comprehensive grasp of data science methodology from business understanding to modelling process with proficiency in </a:t>
            </a:r>
            <a:r>
              <a:rPr lang="en-US" sz="1400" b="1" dirty="0">
                <a:latin typeface="Dosis" pitchFamily="2" charset="0"/>
              </a:rPr>
              <a:t>Python, SQL, Tableau, Power BI, Looker Studio and other tools</a:t>
            </a:r>
            <a:r>
              <a:rPr lang="en-US" sz="1400" dirty="0">
                <a:latin typeface="Dosis" pitchFamily="2" charset="0"/>
              </a:rPr>
              <a:t> related to data analytics workflow from several coursework and bootcamps. </a:t>
            </a:r>
            <a:endParaRPr lang="en-ID" sz="1400" dirty="0">
              <a:latin typeface="Dosis"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dirty="0">
                <a:solidFill>
                  <a:schemeClr val="lt1"/>
                </a:solidFill>
                <a:latin typeface="Roboto"/>
                <a:ea typeface="Roboto"/>
                <a:cs typeface="Roboto"/>
                <a:sym typeface="Roboto"/>
              </a:rPr>
              <a:t>Project Overview</a:t>
            </a:r>
            <a:endParaRPr sz="2220" b="1" dirty="0">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040700"/>
            <a:ext cx="8520600" cy="3062100"/>
          </a:xfrm>
          <a:prstGeom prst="rect">
            <a:avLst/>
          </a:prstGeom>
        </p:spPr>
        <p:txBody>
          <a:bodyPr spcFirstLastPara="1" wrap="square" lIns="91425" tIns="91425" rIns="91425" bIns="91425" anchor="t" anchorCtr="0">
            <a:normAutofit fontScale="92500" lnSpcReduction="20000"/>
          </a:bodyPr>
          <a:lstStyle/>
          <a:p>
            <a:pPr marL="0" lvl="0" indent="0" algn="just" rtl="0">
              <a:spcBef>
                <a:spcPts val="0"/>
              </a:spcBef>
              <a:spcAft>
                <a:spcPts val="0"/>
              </a:spcAft>
              <a:buNone/>
            </a:pPr>
            <a:r>
              <a:rPr lang="en-US" dirty="0">
                <a:solidFill>
                  <a:schemeClr val="dk1"/>
                </a:solidFill>
                <a:latin typeface="Dosis"/>
                <a:ea typeface="Dosis"/>
                <a:cs typeface="Dosis"/>
                <a:sym typeface="Dosis"/>
              </a:rPr>
              <a:t>Employee attrition poses a significant challenge to organizations, leading to substantial costs associated with hiring, training, and lost productivity. High turnover rates can disrupt business operations, lower morale, and decrease organizational efficiency. Traditional methods of predicting and mitigating employee turnover often rely on retrospective analyses and generalized strategies that fail to address individual employee needs and circumstances.</a:t>
            </a:r>
          </a:p>
          <a:p>
            <a:pPr marL="0" lvl="0" indent="0" algn="just" rtl="0">
              <a:spcBef>
                <a:spcPts val="0"/>
              </a:spcBef>
              <a:spcAft>
                <a:spcPts val="0"/>
              </a:spcAft>
              <a:buNone/>
            </a:pPr>
            <a:endParaRPr lang="en-US" dirty="0">
              <a:solidFill>
                <a:schemeClr val="dk1"/>
              </a:solidFill>
              <a:latin typeface="Dosis"/>
              <a:ea typeface="Dosis"/>
              <a:cs typeface="Dosis"/>
              <a:sym typeface="Dosis"/>
            </a:endParaRPr>
          </a:p>
          <a:p>
            <a:pPr marL="0" lvl="0" indent="0" algn="just" rtl="0">
              <a:spcBef>
                <a:spcPts val="1200"/>
              </a:spcBef>
              <a:spcAft>
                <a:spcPts val="1200"/>
              </a:spcAft>
              <a:buNone/>
            </a:pPr>
            <a:r>
              <a:rPr lang="en-US" dirty="0">
                <a:solidFill>
                  <a:schemeClr val="dk1"/>
                </a:solidFill>
                <a:latin typeface="Dosis"/>
                <a:ea typeface="Dosis"/>
                <a:cs typeface="Dosis"/>
                <a:sym typeface="Dosis"/>
              </a:rPr>
              <a:t>This project aims to develop a machine learning model to predict employee attrition accurately and provide actionable insights to improve employee retention strategies. By leveraging historical employee data, the model will identify patterns and factors contributing to employee turnover, enabling HR departments to implement proactive measures to retain valuable talent.</a:t>
            </a:r>
          </a:p>
        </p:txBody>
      </p:sp>
      <p:sp>
        <p:nvSpPr>
          <p:cNvPr id="2" name="Google Shape;115;p27">
            <a:extLst>
              <a:ext uri="{FF2B5EF4-FFF2-40B4-BE49-F238E27FC236}">
                <a16:creationId xmlns:a16="http://schemas.microsoft.com/office/drawing/2014/main" id="{E88AB01E-AC88-DB63-DE2C-E940E5CCF7A3}"/>
              </a:ext>
            </a:extLst>
          </p:cNvPr>
          <p:cNvSpPr txBox="1"/>
          <p:nvPr/>
        </p:nvSpPr>
        <p:spPr>
          <a:xfrm>
            <a:off x="4656000" y="4772700"/>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more details, you can view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r>
              <a:rPr lang="en-US" sz="1100" dirty="0">
                <a:solidFill>
                  <a:srgbClr val="000000"/>
                </a:solidFill>
              </a:rPr>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solidFill>
                  <a:schemeClr val="bg1"/>
                </a:solidFill>
                <a:latin typeface="Roboto"/>
                <a:ea typeface="Roboto"/>
                <a:cs typeface="Roboto"/>
                <a:sym typeface="Roboto"/>
              </a:rPr>
              <a:t>Dataset Overview</a:t>
            </a:r>
            <a:endParaRPr sz="1798" dirty="0">
              <a:solidFill>
                <a:schemeClr val="bg1"/>
              </a:solidFill>
              <a:latin typeface="Roboto"/>
              <a:ea typeface="Roboto"/>
              <a:cs typeface="Roboto"/>
              <a:sym typeface="Roboto"/>
            </a:endParaRPr>
          </a:p>
        </p:txBody>
      </p:sp>
      <p:sp>
        <p:nvSpPr>
          <p:cNvPr id="9" name="TextBox 8">
            <a:extLst>
              <a:ext uri="{FF2B5EF4-FFF2-40B4-BE49-F238E27FC236}">
                <a16:creationId xmlns:a16="http://schemas.microsoft.com/office/drawing/2014/main" id="{B4EE2CE7-96C3-2B90-60C4-819168952D3B}"/>
              </a:ext>
            </a:extLst>
          </p:cNvPr>
          <p:cNvSpPr txBox="1"/>
          <p:nvPr/>
        </p:nvSpPr>
        <p:spPr>
          <a:xfrm>
            <a:off x="293410" y="596740"/>
            <a:ext cx="8573499" cy="307777"/>
          </a:xfrm>
          <a:prstGeom prst="rect">
            <a:avLst/>
          </a:prstGeom>
          <a:noFill/>
        </p:spPr>
        <p:txBody>
          <a:bodyPr wrap="square" rtlCol="0">
            <a:spAutoFit/>
          </a:bodyPr>
          <a:lstStyle/>
          <a:p>
            <a:r>
              <a:rPr lang="en-US" dirty="0">
                <a:latin typeface="Dosis" pitchFamily="2" charset="0"/>
              </a:rPr>
              <a:t>The original </a:t>
            </a:r>
            <a:r>
              <a:rPr lang="en-US" dirty="0" err="1">
                <a:latin typeface="Dosis" pitchFamily="2" charset="0"/>
              </a:rPr>
              <a:t>dataframe</a:t>
            </a:r>
            <a:r>
              <a:rPr lang="en-US" dirty="0">
                <a:latin typeface="Dosis" pitchFamily="2" charset="0"/>
              </a:rPr>
              <a:t> has 287 rows and 25 columns. The columns of our dataset are :</a:t>
            </a:r>
          </a:p>
        </p:txBody>
      </p:sp>
      <p:sp>
        <p:nvSpPr>
          <p:cNvPr id="7" name="TextBox 6">
            <a:extLst>
              <a:ext uri="{FF2B5EF4-FFF2-40B4-BE49-F238E27FC236}">
                <a16:creationId xmlns:a16="http://schemas.microsoft.com/office/drawing/2014/main" id="{0C35D282-8E87-92B4-A110-15E67CB5054D}"/>
              </a:ext>
            </a:extLst>
          </p:cNvPr>
          <p:cNvSpPr txBox="1"/>
          <p:nvPr/>
        </p:nvSpPr>
        <p:spPr>
          <a:xfrm>
            <a:off x="277091" y="996300"/>
            <a:ext cx="8573499" cy="4770537"/>
          </a:xfrm>
          <a:prstGeom prst="rect">
            <a:avLst/>
          </a:prstGeom>
          <a:noFill/>
        </p:spPr>
        <p:txBody>
          <a:bodyPr wrap="square" numCol="2" rtlCol="0">
            <a:spAutoFit/>
          </a:bodyPr>
          <a:lstStyle/>
          <a:p>
            <a:pPr marL="285750" indent="-285750">
              <a:buFont typeface="Wingdings" panose="05000000000000000000" pitchFamily="2" charset="2"/>
              <a:buChar char="q"/>
            </a:pPr>
            <a:r>
              <a:rPr lang="en-US" dirty="0">
                <a:latin typeface="Dosis" pitchFamily="2" charset="0"/>
              </a:rPr>
              <a:t>Username : Username of the employee account</a:t>
            </a:r>
          </a:p>
          <a:p>
            <a:pPr marL="285750" indent="-285750">
              <a:buFont typeface="Wingdings" panose="05000000000000000000" pitchFamily="2" charset="2"/>
              <a:buChar char="q"/>
            </a:pPr>
            <a:r>
              <a:rPr lang="en-US" dirty="0" err="1">
                <a:latin typeface="Dosis" pitchFamily="2" charset="0"/>
              </a:rPr>
              <a:t>EnterpriseID</a:t>
            </a:r>
            <a:r>
              <a:rPr lang="en-US" dirty="0">
                <a:latin typeface="Dosis" pitchFamily="2" charset="0"/>
              </a:rPr>
              <a:t> : ID of the employee in the company</a:t>
            </a:r>
          </a:p>
          <a:p>
            <a:pPr marL="285750" indent="-285750">
              <a:buFont typeface="Wingdings" panose="05000000000000000000" pitchFamily="2" charset="2"/>
              <a:buChar char="q"/>
            </a:pPr>
            <a:r>
              <a:rPr lang="en-US" dirty="0" err="1">
                <a:latin typeface="Dosis" pitchFamily="2" charset="0"/>
              </a:rPr>
              <a:t>StatusPernikahan</a:t>
            </a:r>
            <a:r>
              <a:rPr lang="en-US" dirty="0">
                <a:latin typeface="Dosis" pitchFamily="2" charset="0"/>
              </a:rPr>
              <a:t> : Marital status of the employee</a:t>
            </a:r>
          </a:p>
          <a:p>
            <a:pPr marL="285750" indent="-285750">
              <a:buFont typeface="Wingdings" panose="05000000000000000000" pitchFamily="2" charset="2"/>
              <a:buChar char="q"/>
            </a:pPr>
            <a:r>
              <a:rPr lang="en-US" dirty="0" err="1">
                <a:latin typeface="Dosis" pitchFamily="2" charset="0"/>
              </a:rPr>
              <a:t>JenisKelamin</a:t>
            </a:r>
            <a:r>
              <a:rPr lang="en-US" dirty="0">
                <a:latin typeface="Dosis" pitchFamily="2" charset="0"/>
              </a:rPr>
              <a:t> : Gender of the employee</a:t>
            </a:r>
          </a:p>
          <a:p>
            <a:pPr marL="285750" indent="-285750">
              <a:buFont typeface="Wingdings" panose="05000000000000000000" pitchFamily="2" charset="2"/>
              <a:buChar char="q"/>
            </a:pPr>
            <a:r>
              <a:rPr lang="en-US" dirty="0" err="1">
                <a:latin typeface="Dosis" pitchFamily="2" charset="0"/>
              </a:rPr>
              <a:t>StatusKepegawaian</a:t>
            </a:r>
            <a:r>
              <a:rPr lang="en-US" dirty="0">
                <a:latin typeface="Dosis" pitchFamily="2" charset="0"/>
              </a:rPr>
              <a:t> : Employment status of the employee</a:t>
            </a:r>
          </a:p>
          <a:p>
            <a:pPr marL="285750" indent="-285750">
              <a:buFont typeface="Wingdings" panose="05000000000000000000" pitchFamily="2" charset="2"/>
              <a:buChar char="q"/>
            </a:pPr>
            <a:r>
              <a:rPr lang="en-US" dirty="0" err="1">
                <a:latin typeface="Dosis" pitchFamily="2" charset="0"/>
              </a:rPr>
              <a:t>Pekerjaan</a:t>
            </a:r>
            <a:r>
              <a:rPr lang="en-US" dirty="0">
                <a:latin typeface="Dosis" pitchFamily="2" charset="0"/>
              </a:rPr>
              <a:t> : Role of the employee</a:t>
            </a:r>
          </a:p>
          <a:p>
            <a:pPr marL="285750" indent="-285750">
              <a:buFont typeface="Wingdings" panose="05000000000000000000" pitchFamily="2" charset="2"/>
              <a:buChar char="q"/>
            </a:pPr>
            <a:r>
              <a:rPr lang="en-US" dirty="0" err="1">
                <a:latin typeface="Dosis" pitchFamily="2" charset="0"/>
              </a:rPr>
              <a:t>JenjangKarir</a:t>
            </a:r>
            <a:r>
              <a:rPr lang="en-US" dirty="0">
                <a:latin typeface="Dosis" pitchFamily="2" charset="0"/>
              </a:rPr>
              <a:t> : Level of experience of the employee</a:t>
            </a:r>
          </a:p>
          <a:p>
            <a:pPr marL="285750" indent="-285750">
              <a:buFont typeface="Wingdings" panose="05000000000000000000" pitchFamily="2" charset="2"/>
              <a:buChar char="q"/>
            </a:pPr>
            <a:r>
              <a:rPr lang="en-US" dirty="0" err="1">
                <a:latin typeface="Dosis" pitchFamily="2" charset="0"/>
              </a:rPr>
              <a:t>PerformancePegawai</a:t>
            </a:r>
            <a:r>
              <a:rPr lang="en-US" dirty="0">
                <a:latin typeface="Dosis" pitchFamily="2" charset="0"/>
              </a:rPr>
              <a:t> : Employee performance category score</a:t>
            </a:r>
          </a:p>
          <a:p>
            <a:pPr marL="285750" indent="-285750">
              <a:buFont typeface="Wingdings" panose="05000000000000000000" pitchFamily="2" charset="2"/>
              <a:buChar char="q"/>
            </a:pPr>
            <a:r>
              <a:rPr lang="en-US" dirty="0" err="1">
                <a:latin typeface="Dosis" pitchFamily="2" charset="0"/>
              </a:rPr>
              <a:t>AsalDaerah</a:t>
            </a:r>
            <a:r>
              <a:rPr lang="en-US" dirty="0">
                <a:latin typeface="Dosis" pitchFamily="2" charset="0"/>
              </a:rPr>
              <a:t> : Employee region of origin</a:t>
            </a:r>
          </a:p>
          <a:p>
            <a:pPr marL="285750" indent="-285750">
              <a:buFont typeface="Wingdings" panose="05000000000000000000" pitchFamily="2" charset="2"/>
              <a:buChar char="q"/>
            </a:pPr>
            <a:r>
              <a:rPr lang="en-US" dirty="0" err="1">
                <a:latin typeface="Dosis" pitchFamily="2" charset="0"/>
              </a:rPr>
              <a:t>HiringPlatform</a:t>
            </a:r>
            <a:r>
              <a:rPr lang="en-US" dirty="0">
                <a:latin typeface="Dosis" pitchFamily="2" charset="0"/>
              </a:rPr>
              <a:t> : Platform the employee application is accepted</a:t>
            </a:r>
          </a:p>
          <a:p>
            <a:pPr marL="285750" indent="-285750">
              <a:buFont typeface="Wingdings" panose="05000000000000000000" pitchFamily="2" charset="2"/>
              <a:buChar char="q"/>
            </a:pPr>
            <a:r>
              <a:rPr lang="en-US" dirty="0" err="1">
                <a:latin typeface="Dosis" pitchFamily="2" charset="0"/>
              </a:rPr>
              <a:t>SkorSurveyEngagement</a:t>
            </a:r>
            <a:r>
              <a:rPr lang="en-US" dirty="0">
                <a:latin typeface="Dosis" pitchFamily="2" charset="0"/>
              </a:rPr>
              <a:t> : Level of employee engagement within the organization</a:t>
            </a:r>
          </a:p>
          <a:p>
            <a:pPr marL="285750" indent="-285750">
              <a:buFont typeface="Wingdings" panose="05000000000000000000" pitchFamily="2" charset="2"/>
              <a:buChar char="q"/>
            </a:pPr>
            <a:r>
              <a:rPr lang="en-US" dirty="0" err="1">
                <a:latin typeface="Dosis" pitchFamily="2" charset="0"/>
              </a:rPr>
              <a:t>SkorKepuasanPegawai</a:t>
            </a:r>
            <a:r>
              <a:rPr lang="en-US" dirty="0">
                <a:latin typeface="Dosis" pitchFamily="2" charset="0"/>
              </a:rPr>
              <a:t> : Level of how satisfied employees are with their job and the workplace</a:t>
            </a:r>
          </a:p>
          <a:p>
            <a:pPr marL="285750" indent="-285750">
              <a:buFont typeface="Wingdings" panose="05000000000000000000" pitchFamily="2" charset="2"/>
              <a:buChar char="q"/>
            </a:pPr>
            <a:r>
              <a:rPr lang="en-US" dirty="0" err="1">
                <a:latin typeface="Dosis" pitchFamily="2" charset="0"/>
              </a:rPr>
              <a:t>JumlahKeikutsertaanProjek</a:t>
            </a:r>
            <a:r>
              <a:rPr lang="en-US" dirty="0">
                <a:latin typeface="Dosis" pitchFamily="2" charset="0"/>
              </a:rPr>
              <a:t> : Number of times the employee join a project</a:t>
            </a:r>
          </a:p>
          <a:p>
            <a:pPr marL="285750" indent="-285750">
              <a:buFont typeface="Wingdings" panose="05000000000000000000" pitchFamily="2" charset="2"/>
              <a:buChar char="q"/>
            </a:pPr>
            <a:endParaRPr lang="en-US" dirty="0">
              <a:latin typeface="Dosis" pitchFamily="2" charset="0"/>
            </a:endParaRPr>
          </a:p>
          <a:p>
            <a:pPr marL="285750" indent="-285750">
              <a:buFont typeface="Wingdings" panose="05000000000000000000" pitchFamily="2" charset="2"/>
              <a:buChar char="q"/>
            </a:pPr>
            <a:endParaRPr lang="en-US" dirty="0">
              <a:latin typeface="Dosis" pitchFamily="2" charset="0"/>
            </a:endParaRPr>
          </a:p>
          <a:p>
            <a:pPr marL="285750" indent="-285750">
              <a:buFont typeface="Wingdings" panose="05000000000000000000" pitchFamily="2" charset="2"/>
              <a:buChar char="q"/>
            </a:pPr>
            <a:endParaRPr lang="en-US" dirty="0">
              <a:latin typeface="Dosis" pitchFamily="2" charset="0"/>
            </a:endParaRPr>
          </a:p>
          <a:p>
            <a:pPr marL="285750" indent="-285750">
              <a:buFont typeface="Wingdings" panose="05000000000000000000" pitchFamily="2" charset="2"/>
              <a:buChar char="q"/>
            </a:pPr>
            <a:r>
              <a:rPr lang="en-US" dirty="0" err="1">
                <a:latin typeface="Dosis" pitchFamily="2" charset="0"/>
              </a:rPr>
              <a:t>JumlahKeterlambatanSebulanTerakhir</a:t>
            </a:r>
            <a:r>
              <a:rPr lang="en-US" dirty="0">
                <a:latin typeface="Dosis" pitchFamily="2" charset="0"/>
              </a:rPr>
              <a:t> : Number of times the employee is late</a:t>
            </a:r>
          </a:p>
          <a:p>
            <a:pPr marL="285750" indent="-285750">
              <a:buFont typeface="Wingdings" panose="05000000000000000000" pitchFamily="2" charset="2"/>
              <a:buChar char="q"/>
            </a:pPr>
            <a:r>
              <a:rPr lang="en-US" dirty="0" err="1">
                <a:latin typeface="Dosis" pitchFamily="2" charset="0"/>
              </a:rPr>
              <a:t>JumlahKetidakhadiran</a:t>
            </a:r>
            <a:r>
              <a:rPr lang="en-US" dirty="0">
                <a:latin typeface="Dosis" pitchFamily="2" charset="0"/>
              </a:rPr>
              <a:t> : Number of times the employee is absent</a:t>
            </a:r>
          </a:p>
          <a:p>
            <a:pPr marL="285750" indent="-285750">
              <a:buFont typeface="Wingdings" panose="05000000000000000000" pitchFamily="2" charset="2"/>
              <a:buChar char="q"/>
            </a:pPr>
            <a:r>
              <a:rPr lang="en-US" dirty="0" err="1">
                <a:latin typeface="Dosis" pitchFamily="2" charset="0"/>
              </a:rPr>
              <a:t>NomorHP</a:t>
            </a:r>
            <a:r>
              <a:rPr lang="en-US" dirty="0">
                <a:latin typeface="Dosis" pitchFamily="2" charset="0"/>
              </a:rPr>
              <a:t> : Handphone number of the employee</a:t>
            </a:r>
          </a:p>
          <a:p>
            <a:pPr marL="285750" indent="-285750">
              <a:buFont typeface="Wingdings" panose="05000000000000000000" pitchFamily="2" charset="2"/>
              <a:buChar char="q"/>
            </a:pPr>
            <a:r>
              <a:rPr lang="en-US" dirty="0">
                <a:latin typeface="Dosis" pitchFamily="2" charset="0"/>
              </a:rPr>
              <a:t>Email : Personal email of the employee</a:t>
            </a:r>
          </a:p>
          <a:p>
            <a:pPr marL="285750" indent="-285750">
              <a:buFont typeface="Wingdings" panose="05000000000000000000" pitchFamily="2" charset="2"/>
              <a:buChar char="q"/>
            </a:pPr>
            <a:r>
              <a:rPr lang="en-US" dirty="0" err="1">
                <a:latin typeface="Dosis" pitchFamily="2" charset="0"/>
              </a:rPr>
              <a:t>TingkatPendidikan</a:t>
            </a:r>
            <a:r>
              <a:rPr lang="en-US" dirty="0">
                <a:latin typeface="Dosis" pitchFamily="2" charset="0"/>
              </a:rPr>
              <a:t> : Education level Handphone number of the employee</a:t>
            </a:r>
          </a:p>
          <a:p>
            <a:pPr marL="285750" indent="-285750">
              <a:buFont typeface="Wingdings" panose="05000000000000000000" pitchFamily="2" charset="2"/>
              <a:buChar char="q"/>
            </a:pPr>
            <a:r>
              <a:rPr lang="en-US" dirty="0" err="1">
                <a:latin typeface="Dosis" pitchFamily="2" charset="0"/>
              </a:rPr>
              <a:t>PernahBekerja</a:t>
            </a:r>
            <a:r>
              <a:rPr lang="en-US" dirty="0">
                <a:latin typeface="Dosis" pitchFamily="2" charset="0"/>
              </a:rPr>
              <a:t> : Whether the employee have previous work experience or not</a:t>
            </a:r>
          </a:p>
          <a:p>
            <a:pPr marL="285750" indent="-285750">
              <a:buFont typeface="Wingdings" panose="05000000000000000000" pitchFamily="2" charset="2"/>
              <a:buChar char="q"/>
            </a:pPr>
            <a:r>
              <a:rPr lang="en-US" dirty="0" err="1">
                <a:latin typeface="Dosis" pitchFamily="2" charset="0"/>
              </a:rPr>
              <a:t>IkutProgramLOP</a:t>
            </a:r>
            <a:r>
              <a:rPr lang="en-US" dirty="0">
                <a:latin typeface="Dosis" pitchFamily="2" charset="0"/>
              </a:rPr>
              <a:t> : Whether the employee join LOP Program or not</a:t>
            </a:r>
          </a:p>
          <a:p>
            <a:pPr marL="285750" indent="-285750">
              <a:buFont typeface="Wingdings" panose="05000000000000000000" pitchFamily="2" charset="2"/>
              <a:buChar char="q"/>
            </a:pPr>
            <a:r>
              <a:rPr lang="en-US" dirty="0" err="1">
                <a:latin typeface="Dosis" pitchFamily="2" charset="0"/>
              </a:rPr>
              <a:t>AlasanResign</a:t>
            </a:r>
            <a:r>
              <a:rPr lang="en-US" dirty="0">
                <a:latin typeface="Dosis" pitchFamily="2" charset="0"/>
              </a:rPr>
              <a:t> : Reason for resignation of the employee</a:t>
            </a:r>
          </a:p>
          <a:p>
            <a:pPr marL="285750" indent="-285750">
              <a:buFont typeface="Wingdings" panose="05000000000000000000" pitchFamily="2" charset="2"/>
              <a:buChar char="q"/>
            </a:pPr>
            <a:r>
              <a:rPr lang="en-US" dirty="0" err="1">
                <a:latin typeface="Dosis" pitchFamily="2" charset="0"/>
              </a:rPr>
              <a:t>TanggalLahir</a:t>
            </a:r>
            <a:r>
              <a:rPr lang="en-US" dirty="0">
                <a:latin typeface="Dosis" pitchFamily="2" charset="0"/>
              </a:rPr>
              <a:t> : Birth date of the employee</a:t>
            </a:r>
          </a:p>
          <a:p>
            <a:pPr marL="285750" indent="-285750">
              <a:buFont typeface="Wingdings" panose="05000000000000000000" pitchFamily="2" charset="2"/>
              <a:buChar char="q"/>
            </a:pPr>
            <a:r>
              <a:rPr lang="en-US" dirty="0" err="1">
                <a:latin typeface="Dosis" pitchFamily="2" charset="0"/>
              </a:rPr>
              <a:t>TanggalHiring</a:t>
            </a:r>
            <a:r>
              <a:rPr lang="en-US" dirty="0">
                <a:latin typeface="Dosis" pitchFamily="2" charset="0"/>
              </a:rPr>
              <a:t> : Hiring date of the employee</a:t>
            </a:r>
          </a:p>
          <a:p>
            <a:pPr marL="285750" indent="-285750">
              <a:buFont typeface="Wingdings" panose="05000000000000000000" pitchFamily="2" charset="2"/>
              <a:buChar char="q"/>
            </a:pPr>
            <a:r>
              <a:rPr lang="en-US" dirty="0" err="1">
                <a:latin typeface="Dosis" pitchFamily="2" charset="0"/>
              </a:rPr>
              <a:t>TanggalPenilaianKaryawan</a:t>
            </a:r>
            <a:r>
              <a:rPr lang="en-US" dirty="0">
                <a:latin typeface="Dosis" pitchFamily="2" charset="0"/>
              </a:rPr>
              <a:t> : Scoring date of the employee</a:t>
            </a:r>
          </a:p>
          <a:p>
            <a:pPr marL="285750" indent="-285750">
              <a:buFont typeface="Wingdings" panose="05000000000000000000" pitchFamily="2" charset="2"/>
              <a:buChar char="q"/>
            </a:pPr>
            <a:r>
              <a:rPr lang="en-US" dirty="0" err="1">
                <a:latin typeface="Dosis" pitchFamily="2" charset="0"/>
              </a:rPr>
              <a:t>TanggalResign</a:t>
            </a:r>
            <a:r>
              <a:rPr lang="en-US" dirty="0">
                <a:latin typeface="Dosis" pitchFamily="2" charset="0"/>
              </a:rPr>
              <a:t> : Resignation date of the employee</a:t>
            </a:r>
          </a:p>
        </p:txBody>
      </p:sp>
    </p:spTree>
    <p:extLst>
      <p:ext uri="{BB962C8B-B14F-4D97-AF65-F5344CB8AC3E}">
        <p14:creationId xmlns:p14="http://schemas.microsoft.com/office/powerpoint/2010/main" val="34916034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solidFill>
                  <a:schemeClr val="bg1"/>
                </a:solidFill>
                <a:latin typeface="Roboto"/>
                <a:ea typeface="Roboto"/>
                <a:cs typeface="Roboto"/>
                <a:sym typeface="Roboto"/>
              </a:rPr>
              <a:t>Data Cleaning &amp; Preprocessing</a:t>
            </a:r>
            <a:endParaRPr sz="1798" dirty="0">
              <a:solidFill>
                <a:schemeClr val="bg1"/>
              </a:solidFill>
              <a:latin typeface="Roboto"/>
              <a:ea typeface="Roboto"/>
              <a:cs typeface="Roboto"/>
              <a:sym typeface="Roboto"/>
            </a:endParaRPr>
          </a:p>
        </p:txBody>
      </p:sp>
      <p:sp>
        <p:nvSpPr>
          <p:cNvPr id="2" name="Google Shape;55;p13">
            <a:extLst>
              <a:ext uri="{FF2B5EF4-FFF2-40B4-BE49-F238E27FC236}">
                <a16:creationId xmlns:a16="http://schemas.microsoft.com/office/drawing/2014/main" id="{F20F9562-6705-B4D0-B0B7-A44492A7FB4A}"/>
              </a:ext>
            </a:extLst>
          </p:cNvPr>
          <p:cNvSpPr txBox="1">
            <a:spLocks/>
          </p:cNvSpPr>
          <p:nvPr/>
        </p:nvSpPr>
        <p:spPr>
          <a:xfrm>
            <a:off x="177315" y="603429"/>
            <a:ext cx="8779649" cy="4425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1400" b="1" dirty="0">
                <a:solidFill>
                  <a:schemeClr val="dk1"/>
                </a:solidFill>
              </a:rPr>
              <a:t>Drop Unnecessary Columns and Handling Inconsistent Values Format</a:t>
            </a:r>
            <a:endParaRPr lang="en-US" sz="1300" dirty="0">
              <a:solidFill>
                <a:schemeClr val="tx1"/>
              </a:solidFill>
              <a:latin typeface="Dosis" pitchFamily="2" charset="0"/>
            </a:endParaRPr>
          </a:p>
          <a:p>
            <a:pPr marL="114300" indent="0">
              <a:buNone/>
            </a:pPr>
            <a:endParaRPr lang="en-US" sz="1300" b="0" dirty="0">
              <a:solidFill>
                <a:schemeClr val="tx1"/>
              </a:solidFill>
              <a:effectLst/>
              <a:latin typeface="Dosis" pitchFamily="2" charset="0"/>
            </a:endParaRPr>
          </a:p>
          <a:p>
            <a:pPr marL="114300" indent="0">
              <a:buNone/>
            </a:pPr>
            <a:endParaRPr lang="en-US" sz="1300" b="0" dirty="0">
              <a:solidFill>
                <a:schemeClr val="tx1"/>
              </a:solidFill>
              <a:effectLst/>
              <a:latin typeface="Dosis" pitchFamily="2" charset="0"/>
            </a:endParaRPr>
          </a:p>
        </p:txBody>
      </p:sp>
      <p:sp>
        <p:nvSpPr>
          <p:cNvPr id="9" name="TextBox 8">
            <a:extLst>
              <a:ext uri="{FF2B5EF4-FFF2-40B4-BE49-F238E27FC236}">
                <a16:creationId xmlns:a16="http://schemas.microsoft.com/office/drawing/2014/main" id="{B4EE2CE7-96C3-2B90-60C4-819168952D3B}"/>
              </a:ext>
            </a:extLst>
          </p:cNvPr>
          <p:cNvSpPr txBox="1"/>
          <p:nvPr/>
        </p:nvSpPr>
        <p:spPr>
          <a:xfrm>
            <a:off x="293410" y="1046019"/>
            <a:ext cx="8573499" cy="1569660"/>
          </a:xfrm>
          <a:prstGeom prst="rect">
            <a:avLst/>
          </a:prstGeom>
          <a:noFill/>
        </p:spPr>
        <p:txBody>
          <a:bodyPr wrap="square" rtlCol="0">
            <a:spAutoFit/>
          </a:bodyPr>
          <a:lstStyle/>
          <a:p>
            <a:pPr marL="285750" indent="-285750">
              <a:buFont typeface="Arial" panose="020B0604020202020204" pitchFamily="34" charset="0"/>
              <a:buChar char="•"/>
            </a:pPr>
            <a:r>
              <a:rPr lang="en-ID" sz="1600" dirty="0" err="1">
                <a:latin typeface="Dosis" pitchFamily="2" charset="0"/>
              </a:rPr>
              <a:t>PernahBekerja</a:t>
            </a:r>
            <a:r>
              <a:rPr lang="en-ID" sz="1600" dirty="0">
                <a:latin typeface="Dosis" pitchFamily="2" charset="0"/>
              </a:rPr>
              <a:t> and </a:t>
            </a:r>
            <a:r>
              <a:rPr lang="en-ID" sz="1600" dirty="0" err="1">
                <a:latin typeface="Dosis" pitchFamily="2" charset="0"/>
              </a:rPr>
              <a:t>IkutProgramLOP</a:t>
            </a:r>
            <a:r>
              <a:rPr lang="en-ID" sz="1600" dirty="0">
                <a:latin typeface="Dosis" pitchFamily="2" charset="0"/>
              </a:rPr>
              <a:t> </a:t>
            </a:r>
            <a:r>
              <a:rPr lang="en-US" sz="1600" dirty="0">
                <a:latin typeface="Dosis" pitchFamily="2" charset="0"/>
              </a:rPr>
              <a:t>columns in the dataset is initially dropped because they don't provide valuable information for analysis or modeling process.</a:t>
            </a:r>
          </a:p>
          <a:p>
            <a:pPr marL="285750" indent="-285750">
              <a:buFont typeface="Arial" panose="020B0604020202020204" pitchFamily="34" charset="0"/>
              <a:buChar char="•"/>
            </a:pPr>
            <a:endParaRPr lang="en-US" sz="1600" dirty="0">
              <a:latin typeface="Dosis" pitchFamily="2" charset="0"/>
            </a:endParaRPr>
          </a:p>
          <a:p>
            <a:pPr marL="285750" indent="-285750">
              <a:buFont typeface="Arial" panose="020B0604020202020204" pitchFamily="34" charset="0"/>
              <a:buChar char="•"/>
            </a:pPr>
            <a:r>
              <a:rPr lang="en-US" sz="1600" dirty="0">
                <a:latin typeface="Dosis" pitchFamily="2" charset="0"/>
              </a:rPr>
              <a:t>Values in some columns are renamed maintain format similarity for the entire </a:t>
            </a:r>
            <a:r>
              <a:rPr lang="en-US" sz="1600" dirty="0" err="1">
                <a:latin typeface="Dosis" pitchFamily="2" charset="0"/>
              </a:rPr>
              <a:t>dataframe</a:t>
            </a:r>
            <a:r>
              <a:rPr lang="en-US" sz="1600" dirty="0">
                <a:latin typeface="Dosis" pitchFamily="2" charset="0"/>
              </a:rPr>
              <a:t> and also add more information/context to them. The values will be in the format of title case (ex : Data Analyst). Columns that have their values renamed are : (column name - </a:t>
            </a:r>
            <a:r>
              <a:rPr lang="en-US" sz="1600" dirty="0">
                <a:solidFill>
                  <a:srgbClr val="FF0000"/>
                </a:solidFill>
                <a:latin typeface="Dosis" pitchFamily="2" charset="0"/>
              </a:rPr>
              <a:t>example of their original values format</a:t>
            </a:r>
            <a:r>
              <a:rPr lang="en-US" sz="1600" dirty="0">
                <a:solidFill>
                  <a:schemeClr val="tx1"/>
                </a:solidFill>
                <a:latin typeface="Dosis" pitchFamily="2" charset="0"/>
              </a:rPr>
              <a:t>)</a:t>
            </a:r>
            <a:endParaRPr lang="en-ID" sz="1600" dirty="0">
              <a:solidFill>
                <a:srgbClr val="FF0000"/>
              </a:solidFill>
              <a:latin typeface="Dosis" pitchFamily="2" charset="0"/>
            </a:endParaRPr>
          </a:p>
        </p:txBody>
      </p:sp>
      <p:sp>
        <p:nvSpPr>
          <p:cNvPr id="3" name="Google Shape;115;p27">
            <a:extLst>
              <a:ext uri="{FF2B5EF4-FFF2-40B4-BE49-F238E27FC236}">
                <a16:creationId xmlns:a16="http://schemas.microsoft.com/office/drawing/2014/main" id="{32973375-13E8-AF6F-F542-41340D401E8F}"/>
              </a:ext>
            </a:extLst>
          </p:cNvPr>
          <p:cNvSpPr txBox="1"/>
          <p:nvPr/>
        </p:nvSpPr>
        <p:spPr>
          <a:xfrm>
            <a:off x="4656000" y="4772700"/>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more details, you can view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r>
              <a:rPr lang="en-US" sz="1100" dirty="0">
                <a:solidFill>
                  <a:srgbClr val="000000"/>
                </a:solidFill>
              </a:rPr>
              <a:t>.</a:t>
            </a:r>
          </a:p>
        </p:txBody>
      </p:sp>
      <p:sp>
        <p:nvSpPr>
          <p:cNvPr id="5" name="TextBox 4">
            <a:extLst>
              <a:ext uri="{FF2B5EF4-FFF2-40B4-BE49-F238E27FC236}">
                <a16:creationId xmlns:a16="http://schemas.microsoft.com/office/drawing/2014/main" id="{B3915A29-95EB-07B7-5C41-7CE18042938E}"/>
              </a:ext>
            </a:extLst>
          </p:cNvPr>
          <p:cNvSpPr txBox="1"/>
          <p:nvPr/>
        </p:nvSpPr>
        <p:spPr>
          <a:xfrm>
            <a:off x="602674" y="2719715"/>
            <a:ext cx="4053326" cy="1384995"/>
          </a:xfrm>
          <a:prstGeom prst="rect">
            <a:avLst/>
          </a:prstGeom>
          <a:noFill/>
        </p:spPr>
        <p:txBody>
          <a:bodyPr wrap="square">
            <a:spAutoFit/>
          </a:bodyPr>
          <a:lstStyle/>
          <a:p>
            <a:pPr marL="285750" lvl="6" indent="-285750">
              <a:buFont typeface="Wingdings" panose="05000000000000000000" pitchFamily="2" charset="2"/>
              <a:buChar char="q"/>
            </a:pPr>
            <a:r>
              <a:rPr lang="en-ID" dirty="0" err="1">
                <a:latin typeface="Dosis" pitchFamily="2" charset="0"/>
              </a:rPr>
              <a:t>StatusPernikahan</a:t>
            </a:r>
            <a:r>
              <a:rPr lang="en-ID" dirty="0">
                <a:latin typeface="Dosis" pitchFamily="2" charset="0"/>
              </a:rPr>
              <a:t> - </a:t>
            </a:r>
            <a:r>
              <a:rPr lang="en-ID" dirty="0" err="1">
                <a:solidFill>
                  <a:srgbClr val="FF0000"/>
                </a:solidFill>
                <a:latin typeface="Dosis" pitchFamily="2" charset="0"/>
              </a:rPr>
              <a:t>Belum_menikah</a:t>
            </a:r>
            <a:endParaRPr lang="en-ID" dirty="0">
              <a:solidFill>
                <a:srgbClr val="FF0000"/>
              </a:solidFill>
              <a:latin typeface="Dosis" pitchFamily="2" charset="0"/>
            </a:endParaRPr>
          </a:p>
          <a:p>
            <a:pPr marL="285750" lvl="6" indent="-285750">
              <a:buFont typeface="Wingdings" panose="05000000000000000000" pitchFamily="2" charset="2"/>
              <a:buChar char="q"/>
            </a:pPr>
            <a:r>
              <a:rPr lang="en-ID" sz="1400" dirty="0" err="1">
                <a:latin typeface="Dosis" pitchFamily="2" charset="0"/>
              </a:rPr>
              <a:t>StatusKepegawaian</a:t>
            </a:r>
            <a:r>
              <a:rPr lang="en-ID" sz="1400" dirty="0">
                <a:latin typeface="Dosis" pitchFamily="2" charset="0"/>
              </a:rPr>
              <a:t> - </a:t>
            </a:r>
            <a:r>
              <a:rPr lang="en-ID" sz="1400" dirty="0" err="1">
                <a:solidFill>
                  <a:srgbClr val="FF0000"/>
                </a:solidFill>
                <a:latin typeface="Dosis" pitchFamily="2" charset="0"/>
              </a:rPr>
              <a:t>FullTime</a:t>
            </a:r>
            <a:r>
              <a:rPr lang="en-ID" sz="1400" dirty="0">
                <a:solidFill>
                  <a:srgbClr val="FF0000"/>
                </a:solidFill>
                <a:latin typeface="Dosis" pitchFamily="2" charset="0"/>
              </a:rPr>
              <a:t> </a:t>
            </a:r>
            <a:endParaRPr lang="en-ID" dirty="0">
              <a:solidFill>
                <a:srgbClr val="FF0000"/>
              </a:solidFill>
              <a:latin typeface="Dosis" pitchFamily="2" charset="0"/>
            </a:endParaRPr>
          </a:p>
          <a:p>
            <a:pPr marL="285750" lvl="6" indent="-285750">
              <a:buFont typeface="Wingdings" panose="05000000000000000000" pitchFamily="2" charset="2"/>
              <a:buChar char="q"/>
            </a:pPr>
            <a:r>
              <a:rPr lang="en-ID" dirty="0" err="1">
                <a:latin typeface="Dosis" pitchFamily="2" charset="0"/>
              </a:rPr>
              <a:t>JenjangKarir</a:t>
            </a:r>
            <a:r>
              <a:rPr lang="en-ID" dirty="0">
                <a:latin typeface="Dosis" pitchFamily="2" charset="0"/>
              </a:rPr>
              <a:t> - </a:t>
            </a:r>
            <a:r>
              <a:rPr lang="en-ID" dirty="0" err="1">
                <a:solidFill>
                  <a:srgbClr val="FF0000"/>
                </a:solidFill>
                <a:latin typeface="Dosis" pitchFamily="2" charset="0"/>
              </a:rPr>
              <a:t>Senior_level</a:t>
            </a:r>
            <a:endParaRPr lang="en-ID" dirty="0">
              <a:solidFill>
                <a:srgbClr val="FF0000"/>
              </a:solidFill>
              <a:latin typeface="Dosis" pitchFamily="2" charset="0"/>
            </a:endParaRPr>
          </a:p>
          <a:p>
            <a:pPr marL="285750" lvl="6" indent="-285750">
              <a:buFont typeface="Wingdings" panose="05000000000000000000" pitchFamily="2" charset="2"/>
              <a:buChar char="q"/>
            </a:pPr>
            <a:r>
              <a:rPr lang="en-US" dirty="0" err="1">
                <a:latin typeface="Dosis" pitchFamily="2" charset="0"/>
                <a:sym typeface="Wingdings" panose="05000000000000000000" pitchFamily="2" charset="2"/>
              </a:rPr>
              <a:t>PerformancePegawai</a:t>
            </a:r>
            <a:r>
              <a:rPr lang="en-US" dirty="0">
                <a:latin typeface="Dosis" pitchFamily="2" charset="0"/>
                <a:sym typeface="Wingdings" panose="05000000000000000000" pitchFamily="2" charset="2"/>
              </a:rPr>
              <a:t> - </a:t>
            </a:r>
            <a:r>
              <a:rPr lang="en-US" dirty="0" err="1">
                <a:solidFill>
                  <a:srgbClr val="FF0000"/>
                </a:solidFill>
                <a:latin typeface="Dosis" pitchFamily="2" charset="0"/>
                <a:sym typeface="Wingdings" panose="05000000000000000000" pitchFamily="2" charset="2"/>
              </a:rPr>
              <a:t>Sangat_bagus</a:t>
            </a:r>
            <a:endParaRPr lang="en-US" dirty="0">
              <a:solidFill>
                <a:srgbClr val="FF0000"/>
              </a:solidFill>
              <a:latin typeface="Dosis" pitchFamily="2" charset="0"/>
              <a:sym typeface="Wingdings" panose="05000000000000000000" pitchFamily="2" charset="2"/>
            </a:endParaRPr>
          </a:p>
          <a:p>
            <a:pPr marL="285750" lvl="6" indent="-285750">
              <a:buFont typeface="Wingdings" panose="05000000000000000000" pitchFamily="2" charset="2"/>
              <a:buChar char="q"/>
            </a:pPr>
            <a:r>
              <a:rPr lang="en-US" dirty="0" err="1">
                <a:latin typeface="Dosis" pitchFamily="2" charset="0"/>
                <a:sym typeface="Wingdings" panose="05000000000000000000" pitchFamily="2" charset="2"/>
              </a:rPr>
              <a:t>HiringPlatform</a:t>
            </a:r>
            <a:r>
              <a:rPr lang="en-US" dirty="0">
                <a:latin typeface="Dosis" pitchFamily="2" charset="0"/>
                <a:sym typeface="Wingdings" panose="05000000000000000000" pitchFamily="2" charset="2"/>
              </a:rPr>
              <a:t> - </a:t>
            </a:r>
            <a:r>
              <a:rPr lang="en-ID" b="0" i="0" dirty="0" err="1">
                <a:solidFill>
                  <a:srgbClr val="FF0000"/>
                </a:solidFill>
                <a:effectLst/>
                <a:latin typeface="Dosis" pitchFamily="2" charset="0"/>
              </a:rPr>
              <a:t>Employee_Referral</a:t>
            </a:r>
            <a:endParaRPr lang="en-US" dirty="0">
              <a:solidFill>
                <a:srgbClr val="FF0000"/>
              </a:solidFill>
              <a:latin typeface="Dosis" pitchFamily="2" charset="0"/>
              <a:sym typeface="Wingdings" panose="05000000000000000000" pitchFamily="2" charset="2"/>
            </a:endParaRPr>
          </a:p>
          <a:p>
            <a:pPr marL="285750" lvl="6" indent="-285750">
              <a:buFont typeface="Wingdings" panose="05000000000000000000" pitchFamily="2" charset="2"/>
              <a:buChar char="q"/>
            </a:pPr>
            <a:r>
              <a:rPr lang="en-ID" sz="1400" dirty="0" err="1">
                <a:latin typeface="Dosis" pitchFamily="2" charset="0"/>
              </a:rPr>
              <a:t>AlasanResign</a:t>
            </a:r>
            <a:r>
              <a:rPr lang="en-ID" sz="1400" dirty="0">
                <a:latin typeface="Dosis" pitchFamily="2" charset="0"/>
              </a:rPr>
              <a:t> - </a:t>
            </a:r>
            <a:r>
              <a:rPr lang="en-ID" sz="1400" dirty="0" err="1">
                <a:solidFill>
                  <a:srgbClr val="FF0000"/>
                </a:solidFill>
                <a:latin typeface="Dosis" pitchFamily="2" charset="0"/>
              </a:rPr>
              <a:t>toxic_culture</a:t>
            </a:r>
            <a:endParaRPr lang="en-ID" sz="1400" dirty="0">
              <a:solidFill>
                <a:srgbClr val="FF0000"/>
              </a:solidFill>
              <a:latin typeface="Dosis" pitchFamily="2" charset="0"/>
            </a:endParaRPr>
          </a:p>
        </p:txBody>
      </p:sp>
    </p:spTree>
    <p:extLst>
      <p:ext uri="{BB962C8B-B14F-4D97-AF65-F5344CB8AC3E}">
        <p14:creationId xmlns:p14="http://schemas.microsoft.com/office/powerpoint/2010/main" val="18985167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solidFill>
                  <a:schemeClr val="bg1"/>
                </a:solidFill>
                <a:latin typeface="Roboto"/>
                <a:ea typeface="Roboto"/>
                <a:cs typeface="Roboto"/>
                <a:sym typeface="Roboto"/>
              </a:rPr>
              <a:t>Data Cleaning &amp; Preprocessing</a:t>
            </a:r>
            <a:endParaRPr sz="1798" dirty="0">
              <a:solidFill>
                <a:schemeClr val="bg1"/>
              </a:solidFill>
              <a:latin typeface="Roboto"/>
              <a:ea typeface="Roboto"/>
              <a:cs typeface="Roboto"/>
              <a:sym typeface="Roboto"/>
            </a:endParaRPr>
          </a:p>
        </p:txBody>
      </p:sp>
      <p:sp>
        <p:nvSpPr>
          <p:cNvPr id="2" name="Google Shape;55;p13">
            <a:extLst>
              <a:ext uri="{FF2B5EF4-FFF2-40B4-BE49-F238E27FC236}">
                <a16:creationId xmlns:a16="http://schemas.microsoft.com/office/drawing/2014/main" id="{F20F9562-6705-B4D0-B0B7-A44492A7FB4A}"/>
              </a:ext>
            </a:extLst>
          </p:cNvPr>
          <p:cNvSpPr txBox="1">
            <a:spLocks/>
          </p:cNvSpPr>
          <p:nvPr/>
        </p:nvSpPr>
        <p:spPr>
          <a:xfrm>
            <a:off x="177315" y="603429"/>
            <a:ext cx="8779649" cy="4425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1400" b="1" dirty="0">
                <a:solidFill>
                  <a:schemeClr val="dk1"/>
                </a:solidFill>
              </a:rPr>
              <a:t>Handling Duplicated and Missing Values</a:t>
            </a:r>
            <a:endParaRPr lang="en-US" sz="1300" dirty="0">
              <a:solidFill>
                <a:schemeClr val="tx1"/>
              </a:solidFill>
              <a:latin typeface="Dosis" pitchFamily="2" charset="0"/>
            </a:endParaRPr>
          </a:p>
          <a:p>
            <a:pPr marL="114300" indent="0">
              <a:buNone/>
            </a:pPr>
            <a:endParaRPr lang="en-US" sz="1300" b="0" dirty="0">
              <a:solidFill>
                <a:schemeClr val="tx1"/>
              </a:solidFill>
              <a:effectLst/>
              <a:latin typeface="Dosis" pitchFamily="2" charset="0"/>
            </a:endParaRPr>
          </a:p>
          <a:p>
            <a:pPr marL="114300" indent="0">
              <a:buNone/>
            </a:pPr>
            <a:endParaRPr lang="en-US" sz="1300" b="0" dirty="0">
              <a:solidFill>
                <a:schemeClr val="tx1"/>
              </a:solidFill>
              <a:effectLst/>
              <a:latin typeface="Dosis" pitchFamily="2" charset="0"/>
            </a:endParaRPr>
          </a:p>
        </p:txBody>
      </p:sp>
      <p:sp>
        <p:nvSpPr>
          <p:cNvPr id="9" name="TextBox 8">
            <a:extLst>
              <a:ext uri="{FF2B5EF4-FFF2-40B4-BE49-F238E27FC236}">
                <a16:creationId xmlns:a16="http://schemas.microsoft.com/office/drawing/2014/main" id="{B4EE2CE7-96C3-2B90-60C4-819168952D3B}"/>
              </a:ext>
            </a:extLst>
          </p:cNvPr>
          <p:cNvSpPr txBox="1"/>
          <p:nvPr/>
        </p:nvSpPr>
        <p:spPr>
          <a:xfrm>
            <a:off x="3821062" y="1898045"/>
            <a:ext cx="5168566" cy="2462213"/>
          </a:xfrm>
          <a:prstGeom prst="rect">
            <a:avLst/>
          </a:prstGeom>
          <a:noFill/>
        </p:spPr>
        <p:txBody>
          <a:bodyPr wrap="square" rtlCol="0">
            <a:spAutoFit/>
          </a:bodyPr>
          <a:lstStyle/>
          <a:p>
            <a:pPr marL="285750" indent="-285750">
              <a:buFont typeface="Arial" panose="020B0604020202020204" pitchFamily="34" charset="0"/>
              <a:buChar char="•"/>
            </a:pPr>
            <a:r>
              <a:rPr lang="en-ID" dirty="0">
                <a:latin typeface="Dosis" pitchFamily="2" charset="0"/>
              </a:rPr>
              <a:t>No duplicated values in this dataset.</a:t>
            </a:r>
          </a:p>
          <a:p>
            <a:pPr marL="285750" indent="-285750">
              <a:buFont typeface="Arial" panose="020B0604020202020204" pitchFamily="34" charset="0"/>
              <a:buChar char="•"/>
            </a:pPr>
            <a:endParaRPr lang="en-US" dirty="0">
              <a:latin typeface="Dosis" pitchFamily="2" charset="0"/>
            </a:endParaRPr>
          </a:p>
          <a:p>
            <a:pPr marL="285750" indent="-285750">
              <a:buFont typeface="Arial" panose="020B0604020202020204" pitchFamily="34" charset="0"/>
              <a:buChar char="•"/>
            </a:pPr>
            <a:r>
              <a:rPr lang="en-US" dirty="0">
                <a:latin typeface="Dosis" pitchFamily="2" charset="0"/>
              </a:rPr>
              <a:t>There are 6 columns that missing values which are : </a:t>
            </a:r>
            <a:r>
              <a:rPr lang="en-US" dirty="0" err="1">
                <a:latin typeface="Dosis" pitchFamily="2" charset="0"/>
              </a:rPr>
              <a:t>SkorLepuasanPegawai</a:t>
            </a:r>
            <a:r>
              <a:rPr lang="en-US" dirty="0">
                <a:latin typeface="Dosis" pitchFamily="2" charset="0"/>
              </a:rPr>
              <a:t>, </a:t>
            </a:r>
            <a:r>
              <a:rPr lang="en-US" dirty="0" err="1">
                <a:latin typeface="Dosis" pitchFamily="2" charset="0"/>
              </a:rPr>
              <a:t>JumlahKeikutsertaanProjek</a:t>
            </a:r>
            <a:r>
              <a:rPr lang="en-US" dirty="0">
                <a:latin typeface="Dosis" pitchFamily="2" charset="0"/>
              </a:rPr>
              <a:t>, </a:t>
            </a:r>
            <a:r>
              <a:rPr lang="en-US" dirty="0" err="1">
                <a:latin typeface="Dosis" pitchFamily="2" charset="0"/>
              </a:rPr>
              <a:t>JumlahKeterlambatanSebulanTerakhir</a:t>
            </a:r>
            <a:r>
              <a:rPr lang="en-US" dirty="0">
                <a:latin typeface="Dosis" pitchFamily="2" charset="0"/>
              </a:rPr>
              <a:t>, </a:t>
            </a:r>
            <a:r>
              <a:rPr lang="en-US" dirty="0" err="1">
                <a:latin typeface="Dosis" pitchFamily="2" charset="0"/>
              </a:rPr>
              <a:t>JumlahKetidakhadiran</a:t>
            </a:r>
            <a:r>
              <a:rPr lang="en-US" dirty="0">
                <a:latin typeface="Dosis" pitchFamily="2" charset="0"/>
              </a:rPr>
              <a:t>, </a:t>
            </a:r>
            <a:r>
              <a:rPr lang="en-US" dirty="0" err="1">
                <a:latin typeface="Dosis" pitchFamily="2" charset="0"/>
              </a:rPr>
              <a:t>IkutProgramLOP</a:t>
            </a:r>
            <a:r>
              <a:rPr lang="en-US" dirty="0">
                <a:latin typeface="Dosis" pitchFamily="2" charset="0"/>
              </a:rPr>
              <a:t>, and </a:t>
            </a:r>
            <a:r>
              <a:rPr lang="en-US" dirty="0" err="1">
                <a:latin typeface="Dosis" pitchFamily="2" charset="0"/>
              </a:rPr>
              <a:t>AlasanResign</a:t>
            </a:r>
            <a:r>
              <a:rPr lang="en-US" dirty="0">
                <a:latin typeface="Dosis" pitchFamily="2" charset="0"/>
              </a:rPr>
              <a:t>.</a:t>
            </a:r>
          </a:p>
          <a:p>
            <a:pPr marL="285750" indent="-285750">
              <a:buFont typeface="Arial" panose="020B0604020202020204" pitchFamily="34" charset="0"/>
              <a:buChar char="•"/>
            </a:pPr>
            <a:endParaRPr lang="en-US" dirty="0">
              <a:latin typeface="Dosis" pitchFamily="2" charset="0"/>
            </a:endParaRPr>
          </a:p>
          <a:p>
            <a:pPr marL="285750" indent="-285750">
              <a:buFont typeface="Arial" panose="020B0604020202020204" pitchFamily="34" charset="0"/>
              <a:buChar char="•"/>
            </a:pPr>
            <a:r>
              <a:rPr lang="en-US" dirty="0">
                <a:latin typeface="Dosis" pitchFamily="2" charset="0"/>
              </a:rPr>
              <a:t>We will handle them by </a:t>
            </a:r>
            <a:r>
              <a:rPr lang="en-US" b="1" dirty="0">
                <a:latin typeface="Dosis" pitchFamily="2" charset="0"/>
              </a:rPr>
              <a:t>imputation with median and mode values</a:t>
            </a:r>
            <a:r>
              <a:rPr lang="en-US" dirty="0">
                <a:latin typeface="Dosis" pitchFamily="2" charset="0"/>
              </a:rPr>
              <a:t> considering the distribution of the values and context (more explanation in code).</a:t>
            </a:r>
          </a:p>
          <a:p>
            <a:pPr marL="285750" indent="-285750">
              <a:buFont typeface="Arial" panose="020B0604020202020204" pitchFamily="34" charset="0"/>
              <a:buChar char="•"/>
            </a:pPr>
            <a:endParaRPr lang="en-US" dirty="0">
              <a:latin typeface="Dosis" pitchFamily="2" charset="0"/>
            </a:endParaRPr>
          </a:p>
        </p:txBody>
      </p:sp>
      <p:pic>
        <p:nvPicPr>
          <p:cNvPr id="4" name="Picture 3">
            <a:extLst>
              <a:ext uri="{FF2B5EF4-FFF2-40B4-BE49-F238E27FC236}">
                <a16:creationId xmlns:a16="http://schemas.microsoft.com/office/drawing/2014/main" id="{8DB6377C-4731-0744-FD56-09F4891347C1}"/>
              </a:ext>
            </a:extLst>
          </p:cNvPr>
          <p:cNvPicPr>
            <a:picLocks noChangeAspect="1"/>
          </p:cNvPicPr>
          <p:nvPr/>
        </p:nvPicPr>
        <p:blipFill>
          <a:blip r:embed="rId3"/>
          <a:stretch>
            <a:fillRect/>
          </a:stretch>
        </p:blipFill>
        <p:spPr>
          <a:xfrm>
            <a:off x="362029" y="1090708"/>
            <a:ext cx="3288644" cy="3646001"/>
          </a:xfrm>
          <a:prstGeom prst="rect">
            <a:avLst/>
          </a:prstGeom>
        </p:spPr>
      </p:pic>
      <p:sp>
        <p:nvSpPr>
          <p:cNvPr id="6" name="Rectangle 5">
            <a:extLst>
              <a:ext uri="{FF2B5EF4-FFF2-40B4-BE49-F238E27FC236}">
                <a16:creationId xmlns:a16="http://schemas.microsoft.com/office/drawing/2014/main" id="{27FE204F-E7FF-E667-517F-7C7A8B8A8F5D}"/>
              </a:ext>
            </a:extLst>
          </p:cNvPr>
          <p:cNvSpPr/>
          <p:nvPr/>
        </p:nvSpPr>
        <p:spPr>
          <a:xfrm>
            <a:off x="489791" y="2825503"/>
            <a:ext cx="2648264" cy="534223"/>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7" name="Rectangle 6">
            <a:extLst>
              <a:ext uri="{FF2B5EF4-FFF2-40B4-BE49-F238E27FC236}">
                <a16:creationId xmlns:a16="http://schemas.microsoft.com/office/drawing/2014/main" id="{DEFAF1B0-16FC-ADD8-0D1E-88F53EE7F563}"/>
              </a:ext>
            </a:extLst>
          </p:cNvPr>
          <p:cNvSpPr/>
          <p:nvPr/>
        </p:nvSpPr>
        <p:spPr>
          <a:xfrm>
            <a:off x="489791" y="3955473"/>
            <a:ext cx="2648264" cy="263236"/>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pic>
        <p:nvPicPr>
          <p:cNvPr id="11" name="Picture 10">
            <a:extLst>
              <a:ext uri="{FF2B5EF4-FFF2-40B4-BE49-F238E27FC236}">
                <a16:creationId xmlns:a16="http://schemas.microsoft.com/office/drawing/2014/main" id="{35D65D9F-6E2E-DC3A-6042-16EDB281D6F0}"/>
              </a:ext>
            </a:extLst>
          </p:cNvPr>
          <p:cNvPicPr>
            <a:picLocks noChangeAspect="1"/>
          </p:cNvPicPr>
          <p:nvPr/>
        </p:nvPicPr>
        <p:blipFill rotWithShape="1">
          <a:blip r:embed="rId4"/>
          <a:srcRect b="32261"/>
          <a:stretch/>
        </p:blipFill>
        <p:spPr>
          <a:xfrm>
            <a:off x="3843654" y="1088366"/>
            <a:ext cx="5168566" cy="567252"/>
          </a:xfrm>
          <a:prstGeom prst="rect">
            <a:avLst/>
          </a:prstGeom>
        </p:spPr>
      </p:pic>
      <p:cxnSp>
        <p:nvCxnSpPr>
          <p:cNvPr id="12" name="Straight Arrow Connector 11">
            <a:extLst>
              <a:ext uri="{FF2B5EF4-FFF2-40B4-BE49-F238E27FC236}">
                <a16:creationId xmlns:a16="http://schemas.microsoft.com/office/drawing/2014/main" id="{AE5D7463-2D4D-1DE9-BDA6-42072CF11C2F}"/>
              </a:ext>
            </a:extLst>
          </p:cNvPr>
          <p:cNvCxnSpPr>
            <a:cxnSpLocks/>
            <a:endCxn id="11" idx="1"/>
          </p:cNvCxnSpPr>
          <p:nvPr/>
        </p:nvCxnSpPr>
        <p:spPr>
          <a:xfrm flipV="1">
            <a:off x="3138055" y="1371992"/>
            <a:ext cx="705599" cy="1453511"/>
          </a:xfrm>
          <a:prstGeom prst="straightConnector1">
            <a:avLst/>
          </a:prstGeom>
          <a:ln>
            <a:solidFill>
              <a:srgbClr val="FF0000"/>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6139027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solidFill>
                  <a:schemeClr val="bg1"/>
                </a:solidFill>
                <a:latin typeface="Roboto"/>
                <a:ea typeface="Roboto"/>
                <a:cs typeface="Roboto"/>
                <a:sym typeface="Roboto"/>
              </a:rPr>
              <a:t>Data Cleaning &amp; Preprocessing</a:t>
            </a:r>
            <a:endParaRPr sz="1798" dirty="0">
              <a:solidFill>
                <a:schemeClr val="bg1"/>
              </a:solidFill>
              <a:latin typeface="Roboto"/>
              <a:ea typeface="Roboto"/>
              <a:cs typeface="Roboto"/>
              <a:sym typeface="Roboto"/>
            </a:endParaRPr>
          </a:p>
        </p:txBody>
      </p:sp>
      <p:sp>
        <p:nvSpPr>
          <p:cNvPr id="2" name="Google Shape;55;p13">
            <a:extLst>
              <a:ext uri="{FF2B5EF4-FFF2-40B4-BE49-F238E27FC236}">
                <a16:creationId xmlns:a16="http://schemas.microsoft.com/office/drawing/2014/main" id="{F20F9562-6705-B4D0-B0B7-A44492A7FB4A}"/>
              </a:ext>
            </a:extLst>
          </p:cNvPr>
          <p:cNvSpPr txBox="1">
            <a:spLocks/>
          </p:cNvSpPr>
          <p:nvPr/>
        </p:nvSpPr>
        <p:spPr>
          <a:xfrm>
            <a:off x="177315" y="603429"/>
            <a:ext cx="8779649" cy="4425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1400" b="1" dirty="0">
                <a:solidFill>
                  <a:schemeClr val="dk1"/>
                </a:solidFill>
              </a:rPr>
              <a:t>Handling Out of Context Values</a:t>
            </a:r>
            <a:endParaRPr lang="en-US" sz="1300" dirty="0">
              <a:solidFill>
                <a:schemeClr val="tx1"/>
              </a:solidFill>
              <a:latin typeface="Dosis" pitchFamily="2" charset="0"/>
            </a:endParaRPr>
          </a:p>
          <a:p>
            <a:pPr marL="114300" indent="0">
              <a:buNone/>
            </a:pPr>
            <a:endParaRPr lang="en-US" sz="1300" b="0" dirty="0">
              <a:solidFill>
                <a:schemeClr val="tx1"/>
              </a:solidFill>
              <a:effectLst/>
              <a:latin typeface="Dosis" pitchFamily="2" charset="0"/>
            </a:endParaRPr>
          </a:p>
          <a:p>
            <a:pPr marL="114300" indent="0">
              <a:buNone/>
            </a:pPr>
            <a:endParaRPr lang="en-US" sz="1300" b="0" dirty="0">
              <a:solidFill>
                <a:schemeClr val="tx1"/>
              </a:solidFill>
              <a:effectLst/>
              <a:latin typeface="Dosis" pitchFamily="2" charset="0"/>
            </a:endParaRPr>
          </a:p>
        </p:txBody>
      </p:sp>
      <p:sp>
        <p:nvSpPr>
          <p:cNvPr id="9" name="TextBox 8">
            <a:extLst>
              <a:ext uri="{FF2B5EF4-FFF2-40B4-BE49-F238E27FC236}">
                <a16:creationId xmlns:a16="http://schemas.microsoft.com/office/drawing/2014/main" id="{B4EE2CE7-96C3-2B90-60C4-819168952D3B}"/>
              </a:ext>
            </a:extLst>
          </p:cNvPr>
          <p:cNvSpPr txBox="1"/>
          <p:nvPr/>
        </p:nvSpPr>
        <p:spPr>
          <a:xfrm>
            <a:off x="308934" y="1089073"/>
            <a:ext cx="8648029" cy="1169551"/>
          </a:xfrm>
          <a:prstGeom prst="rect">
            <a:avLst/>
          </a:prstGeom>
          <a:noFill/>
        </p:spPr>
        <p:txBody>
          <a:bodyPr wrap="square" rtlCol="0">
            <a:spAutoFit/>
          </a:bodyPr>
          <a:lstStyle/>
          <a:p>
            <a:r>
              <a:rPr lang="en-ID" dirty="0">
                <a:latin typeface="Dosis" pitchFamily="2" charset="0"/>
              </a:rPr>
              <a:t>Some of the values in the dataset is out of context to what their columns should be. </a:t>
            </a:r>
            <a:r>
              <a:rPr lang="en-US" dirty="0">
                <a:latin typeface="Dosis" pitchFamily="2" charset="0"/>
              </a:rPr>
              <a:t>Columns that will be handled for this special case and the solutions are : </a:t>
            </a:r>
          </a:p>
          <a:p>
            <a:pPr marL="285750" indent="-285750">
              <a:buFont typeface="Arial" panose="020B0604020202020204" pitchFamily="34" charset="0"/>
              <a:buChar char="•"/>
            </a:pPr>
            <a:endParaRPr lang="en-US" dirty="0">
              <a:latin typeface="Dosis" pitchFamily="2" charset="0"/>
            </a:endParaRPr>
          </a:p>
          <a:p>
            <a:pPr marL="285750" indent="-285750">
              <a:buFont typeface="Wingdings" panose="05000000000000000000" pitchFamily="2" charset="2"/>
              <a:buChar char="q"/>
            </a:pPr>
            <a:r>
              <a:rPr lang="en-US" dirty="0" err="1">
                <a:latin typeface="Dosis" pitchFamily="2" charset="0"/>
              </a:rPr>
              <a:t>StatusPernikahan</a:t>
            </a:r>
            <a:r>
              <a:rPr lang="en-US" dirty="0">
                <a:latin typeface="Dosis" pitchFamily="2" charset="0"/>
              </a:rPr>
              <a:t> : Replace the value of ‘-’ to the mode.</a:t>
            </a:r>
          </a:p>
          <a:p>
            <a:pPr marL="285750" indent="-285750">
              <a:buFont typeface="Wingdings" panose="05000000000000000000" pitchFamily="2" charset="2"/>
              <a:buChar char="q"/>
            </a:pPr>
            <a:r>
              <a:rPr lang="en-US" dirty="0" err="1">
                <a:latin typeface="Dosis" pitchFamily="2" charset="0"/>
              </a:rPr>
              <a:t>AlasanResign</a:t>
            </a:r>
            <a:r>
              <a:rPr lang="en-US" dirty="0">
                <a:latin typeface="Dosis" pitchFamily="2" charset="0"/>
              </a:rPr>
              <a:t> : Replace the value of ‘Product Design (UI &amp; UX)’ to ‘Oher Reasons’</a:t>
            </a:r>
          </a:p>
        </p:txBody>
      </p:sp>
      <p:pic>
        <p:nvPicPr>
          <p:cNvPr id="5" name="Picture 4">
            <a:extLst>
              <a:ext uri="{FF2B5EF4-FFF2-40B4-BE49-F238E27FC236}">
                <a16:creationId xmlns:a16="http://schemas.microsoft.com/office/drawing/2014/main" id="{8D34BF1F-8B85-420D-528E-3205224BFE82}"/>
              </a:ext>
            </a:extLst>
          </p:cNvPr>
          <p:cNvPicPr>
            <a:picLocks noChangeAspect="1"/>
          </p:cNvPicPr>
          <p:nvPr/>
        </p:nvPicPr>
        <p:blipFill rotWithShape="1">
          <a:blip r:embed="rId3"/>
          <a:srcRect l="51212"/>
          <a:stretch/>
        </p:blipFill>
        <p:spPr>
          <a:xfrm>
            <a:off x="353840" y="2571750"/>
            <a:ext cx="2331732" cy="1778575"/>
          </a:xfrm>
          <a:prstGeom prst="rect">
            <a:avLst/>
          </a:prstGeom>
        </p:spPr>
      </p:pic>
      <p:pic>
        <p:nvPicPr>
          <p:cNvPr id="10" name="Picture 9">
            <a:extLst>
              <a:ext uri="{FF2B5EF4-FFF2-40B4-BE49-F238E27FC236}">
                <a16:creationId xmlns:a16="http://schemas.microsoft.com/office/drawing/2014/main" id="{5F7FC730-3D20-290B-C446-7DFF24689F78}"/>
              </a:ext>
            </a:extLst>
          </p:cNvPr>
          <p:cNvPicPr>
            <a:picLocks noChangeAspect="1"/>
          </p:cNvPicPr>
          <p:nvPr/>
        </p:nvPicPr>
        <p:blipFill>
          <a:blip r:embed="rId4"/>
          <a:stretch>
            <a:fillRect/>
          </a:stretch>
        </p:blipFill>
        <p:spPr>
          <a:xfrm>
            <a:off x="2903579" y="2571751"/>
            <a:ext cx="6030215" cy="1778575"/>
          </a:xfrm>
          <a:prstGeom prst="rect">
            <a:avLst/>
          </a:prstGeom>
        </p:spPr>
      </p:pic>
    </p:spTree>
    <p:extLst>
      <p:ext uri="{BB962C8B-B14F-4D97-AF65-F5344CB8AC3E}">
        <p14:creationId xmlns:p14="http://schemas.microsoft.com/office/powerpoint/2010/main" val="20057404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 sz="1798" b="1" dirty="0">
                <a:solidFill>
                  <a:schemeClr val="bg1"/>
                </a:solidFill>
                <a:latin typeface="Roboto"/>
                <a:ea typeface="Roboto"/>
                <a:cs typeface="Roboto"/>
                <a:sym typeface="Roboto"/>
              </a:rPr>
              <a:t>Data Cleaning &amp; Preprocessing</a:t>
            </a:r>
            <a:endParaRPr sz="1798" dirty="0">
              <a:solidFill>
                <a:schemeClr val="bg1"/>
              </a:solidFill>
              <a:latin typeface="Roboto"/>
              <a:ea typeface="Roboto"/>
              <a:cs typeface="Roboto"/>
              <a:sym typeface="Roboto"/>
            </a:endParaRPr>
          </a:p>
        </p:txBody>
      </p:sp>
      <p:sp>
        <p:nvSpPr>
          <p:cNvPr id="2" name="Google Shape;55;p13">
            <a:extLst>
              <a:ext uri="{FF2B5EF4-FFF2-40B4-BE49-F238E27FC236}">
                <a16:creationId xmlns:a16="http://schemas.microsoft.com/office/drawing/2014/main" id="{F20F9562-6705-B4D0-B0B7-A44492A7FB4A}"/>
              </a:ext>
            </a:extLst>
          </p:cNvPr>
          <p:cNvSpPr txBox="1">
            <a:spLocks/>
          </p:cNvSpPr>
          <p:nvPr/>
        </p:nvSpPr>
        <p:spPr>
          <a:xfrm>
            <a:off x="177315" y="603429"/>
            <a:ext cx="8779649" cy="4425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1400" b="1" dirty="0">
                <a:solidFill>
                  <a:schemeClr val="dk1"/>
                </a:solidFill>
              </a:rPr>
              <a:t>Data Types Correction</a:t>
            </a:r>
            <a:endParaRPr lang="en-US" sz="1300" dirty="0">
              <a:solidFill>
                <a:schemeClr val="tx1"/>
              </a:solidFill>
              <a:latin typeface="Dosis" pitchFamily="2" charset="0"/>
            </a:endParaRPr>
          </a:p>
          <a:p>
            <a:pPr marL="114300" indent="0">
              <a:buNone/>
            </a:pPr>
            <a:endParaRPr lang="en-US" sz="1300" b="0" dirty="0">
              <a:solidFill>
                <a:schemeClr val="tx1"/>
              </a:solidFill>
              <a:effectLst/>
              <a:latin typeface="Dosis" pitchFamily="2" charset="0"/>
            </a:endParaRPr>
          </a:p>
          <a:p>
            <a:pPr marL="114300" indent="0">
              <a:buNone/>
            </a:pPr>
            <a:endParaRPr lang="en-US" sz="1300" b="0" dirty="0">
              <a:solidFill>
                <a:schemeClr val="tx1"/>
              </a:solidFill>
              <a:effectLst/>
              <a:latin typeface="Dosis" pitchFamily="2" charset="0"/>
            </a:endParaRPr>
          </a:p>
        </p:txBody>
      </p:sp>
      <p:sp>
        <p:nvSpPr>
          <p:cNvPr id="3" name="TextBox 2">
            <a:extLst>
              <a:ext uri="{FF2B5EF4-FFF2-40B4-BE49-F238E27FC236}">
                <a16:creationId xmlns:a16="http://schemas.microsoft.com/office/drawing/2014/main" id="{41A53B3F-6B87-C1B5-0F05-EECCDF94EAC4}"/>
              </a:ext>
            </a:extLst>
          </p:cNvPr>
          <p:cNvSpPr txBox="1"/>
          <p:nvPr/>
        </p:nvSpPr>
        <p:spPr>
          <a:xfrm>
            <a:off x="2606530" y="1295952"/>
            <a:ext cx="6137562" cy="3323987"/>
          </a:xfrm>
          <a:prstGeom prst="rect">
            <a:avLst/>
          </a:prstGeom>
          <a:noFill/>
        </p:spPr>
        <p:txBody>
          <a:bodyPr wrap="square" rtlCol="0">
            <a:spAutoFit/>
          </a:bodyPr>
          <a:lstStyle/>
          <a:p>
            <a:pPr marL="285750" indent="-285750">
              <a:buFont typeface="Arial" panose="020B0604020202020204" pitchFamily="34" charset="0"/>
              <a:buChar char="•"/>
            </a:pPr>
            <a:r>
              <a:rPr lang="en-ID" dirty="0">
                <a:latin typeface="Dosis" pitchFamily="2" charset="0"/>
              </a:rPr>
              <a:t>Some columns have incorrect original datatypes which will be changed for better and correct result in further analysis.</a:t>
            </a:r>
          </a:p>
          <a:p>
            <a:pPr marL="285750" indent="-285750">
              <a:buFont typeface="Arial" panose="020B0604020202020204" pitchFamily="34" charset="0"/>
              <a:buChar char="•"/>
            </a:pPr>
            <a:endParaRPr lang="en-ID" dirty="0">
              <a:latin typeface="Dosis" pitchFamily="2" charset="0"/>
            </a:endParaRPr>
          </a:p>
          <a:p>
            <a:pPr marL="285750" indent="-285750">
              <a:buFont typeface="Arial" panose="020B0604020202020204" pitchFamily="34" charset="0"/>
              <a:buChar char="•"/>
            </a:pPr>
            <a:r>
              <a:rPr lang="en-ID" dirty="0">
                <a:latin typeface="Dosis" pitchFamily="2" charset="0"/>
              </a:rPr>
              <a:t>Float to integer : </a:t>
            </a:r>
            <a:r>
              <a:rPr lang="en-ID" dirty="0" err="1">
                <a:latin typeface="Dosis" pitchFamily="2" charset="0"/>
              </a:rPr>
              <a:t>SkorKepuasanPegawai</a:t>
            </a:r>
            <a:r>
              <a:rPr lang="en-ID" dirty="0">
                <a:latin typeface="Dosis" pitchFamily="2" charset="0"/>
              </a:rPr>
              <a:t>, </a:t>
            </a:r>
            <a:r>
              <a:rPr lang="en-ID" dirty="0" err="1">
                <a:latin typeface="Dosis" pitchFamily="2" charset="0"/>
              </a:rPr>
              <a:t>JumlahKeikutsertaanProjek</a:t>
            </a:r>
            <a:r>
              <a:rPr lang="en-ID" dirty="0">
                <a:latin typeface="Dosis" pitchFamily="2" charset="0"/>
              </a:rPr>
              <a:t>, </a:t>
            </a:r>
            <a:r>
              <a:rPr lang="en-ID" dirty="0" err="1">
                <a:latin typeface="Dosis" pitchFamily="2" charset="0"/>
              </a:rPr>
              <a:t>JumlahKeterlambatanSebulanTerakhir</a:t>
            </a:r>
            <a:r>
              <a:rPr lang="en-ID" dirty="0">
                <a:latin typeface="Dosis" pitchFamily="2" charset="0"/>
              </a:rPr>
              <a:t>, </a:t>
            </a:r>
            <a:r>
              <a:rPr lang="en-ID" dirty="0" err="1">
                <a:latin typeface="Dosis" pitchFamily="2" charset="0"/>
              </a:rPr>
              <a:t>JumlahKetidakhadiran</a:t>
            </a:r>
            <a:endParaRPr lang="en-ID" dirty="0">
              <a:latin typeface="Dosis" pitchFamily="2" charset="0"/>
            </a:endParaRPr>
          </a:p>
          <a:p>
            <a:pPr marL="285750" indent="-285750">
              <a:buFont typeface="Arial" panose="020B0604020202020204" pitchFamily="34" charset="0"/>
              <a:buChar char="•"/>
            </a:pPr>
            <a:endParaRPr lang="en-ID" dirty="0">
              <a:latin typeface="Dosis" pitchFamily="2" charset="0"/>
            </a:endParaRPr>
          </a:p>
          <a:p>
            <a:r>
              <a:rPr lang="en-ID" b="1" dirty="0">
                <a:solidFill>
                  <a:srgbClr val="C00000"/>
                </a:solidFill>
                <a:latin typeface="Dosis" pitchFamily="2" charset="0"/>
              </a:rPr>
              <a:t>The values of these columns are discrete, so having float datatype might not actually make the code error, but it’s just give better context in analysis and visualization later.</a:t>
            </a:r>
          </a:p>
          <a:p>
            <a:pPr marL="285750" indent="-285750">
              <a:buFont typeface="Arial" panose="020B0604020202020204" pitchFamily="34" charset="0"/>
              <a:buChar char="•"/>
            </a:pPr>
            <a:endParaRPr lang="en-US" dirty="0">
              <a:latin typeface="Dosis" pitchFamily="2" charset="0"/>
            </a:endParaRPr>
          </a:p>
          <a:p>
            <a:pPr marL="285750" indent="-285750">
              <a:buFont typeface="Arial" panose="020B0604020202020204" pitchFamily="34" charset="0"/>
              <a:buChar char="•"/>
            </a:pPr>
            <a:r>
              <a:rPr lang="en-ID" dirty="0">
                <a:latin typeface="Dosis" pitchFamily="2" charset="0"/>
              </a:rPr>
              <a:t>String to datetime : </a:t>
            </a:r>
            <a:r>
              <a:rPr lang="en-ID" dirty="0" err="1">
                <a:latin typeface="Dosis" pitchFamily="2" charset="0"/>
              </a:rPr>
              <a:t>TanggalLahir</a:t>
            </a:r>
            <a:r>
              <a:rPr lang="en-ID" dirty="0">
                <a:latin typeface="Dosis" pitchFamily="2" charset="0"/>
              </a:rPr>
              <a:t>, </a:t>
            </a:r>
            <a:r>
              <a:rPr lang="en-ID" dirty="0" err="1">
                <a:latin typeface="Dosis" pitchFamily="2" charset="0"/>
              </a:rPr>
              <a:t>TanggalHiring</a:t>
            </a:r>
            <a:r>
              <a:rPr lang="en-ID" dirty="0">
                <a:latin typeface="Dosis" pitchFamily="2" charset="0"/>
              </a:rPr>
              <a:t>, </a:t>
            </a:r>
            <a:r>
              <a:rPr lang="en-ID" dirty="0" err="1">
                <a:latin typeface="Dosis" pitchFamily="2" charset="0"/>
              </a:rPr>
              <a:t>TanggalPenilaianKaryawan</a:t>
            </a:r>
            <a:r>
              <a:rPr lang="en-ID" dirty="0">
                <a:latin typeface="Dosis" pitchFamily="2" charset="0"/>
              </a:rPr>
              <a:t>, </a:t>
            </a:r>
            <a:r>
              <a:rPr lang="en-ID" dirty="0" err="1">
                <a:latin typeface="Dosis" pitchFamily="2" charset="0"/>
              </a:rPr>
              <a:t>TanggalResign</a:t>
            </a:r>
            <a:endParaRPr lang="en-ID" dirty="0">
              <a:latin typeface="Dosis" pitchFamily="2" charset="0"/>
            </a:endParaRPr>
          </a:p>
          <a:p>
            <a:pPr marL="285750" indent="-285750">
              <a:buFont typeface="Arial" panose="020B0604020202020204" pitchFamily="34" charset="0"/>
              <a:buChar char="•"/>
            </a:pPr>
            <a:endParaRPr lang="en-ID" dirty="0">
              <a:latin typeface="Dosis" pitchFamily="2" charset="0"/>
            </a:endParaRPr>
          </a:p>
          <a:p>
            <a:r>
              <a:rPr lang="en-ID" b="1" dirty="0">
                <a:solidFill>
                  <a:srgbClr val="C00000"/>
                </a:solidFill>
                <a:latin typeface="Dosis" pitchFamily="2" charset="0"/>
              </a:rPr>
              <a:t>Since we will need to extract datetime components, it’s better to convert the </a:t>
            </a:r>
            <a:r>
              <a:rPr lang="en-ID" b="1" dirty="0" err="1">
                <a:solidFill>
                  <a:srgbClr val="C00000"/>
                </a:solidFill>
                <a:latin typeface="Dosis" pitchFamily="2" charset="0"/>
              </a:rPr>
              <a:t>datatypesof</a:t>
            </a:r>
            <a:r>
              <a:rPr lang="en-ID" b="1" dirty="0">
                <a:solidFill>
                  <a:srgbClr val="C00000"/>
                </a:solidFill>
                <a:latin typeface="Dosis" pitchFamily="2" charset="0"/>
              </a:rPr>
              <a:t> these columns to datetime.</a:t>
            </a:r>
          </a:p>
        </p:txBody>
      </p:sp>
      <p:pic>
        <p:nvPicPr>
          <p:cNvPr id="8" name="Picture 7">
            <a:extLst>
              <a:ext uri="{FF2B5EF4-FFF2-40B4-BE49-F238E27FC236}">
                <a16:creationId xmlns:a16="http://schemas.microsoft.com/office/drawing/2014/main" id="{6C857400-8B13-6CAC-A4B2-6B3A6741FC2E}"/>
              </a:ext>
            </a:extLst>
          </p:cNvPr>
          <p:cNvPicPr>
            <a:picLocks noChangeAspect="1"/>
          </p:cNvPicPr>
          <p:nvPr/>
        </p:nvPicPr>
        <p:blipFill rotWithShape="1">
          <a:blip r:embed="rId3"/>
          <a:srcRect r="76288"/>
          <a:stretch/>
        </p:blipFill>
        <p:spPr>
          <a:xfrm>
            <a:off x="494844" y="1046019"/>
            <a:ext cx="1908920" cy="3996280"/>
          </a:xfrm>
          <a:prstGeom prst="rect">
            <a:avLst/>
          </a:prstGeom>
        </p:spPr>
      </p:pic>
      <p:sp>
        <p:nvSpPr>
          <p:cNvPr id="10" name="Rectangle 9">
            <a:extLst>
              <a:ext uri="{FF2B5EF4-FFF2-40B4-BE49-F238E27FC236}">
                <a16:creationId xmlns:a16="http://schemas.microsoft.com/office/drawing/2014/main" id="{C928D610-4657-D318-A8B2-7B8393DB4E2D}"/>
              </a:ext>
            </a:extLst>
          </p:cNvPr>
          <p:cNvSpPr/>
          <p:nvPr/>
        </p:nvSpPr>
        <p:spPr>
          <a:xfrm>
            <a:off x="489791" y="2957946"/>
            <a:ext cx="1908920" cy="54725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
        <p:nvSpPr>
          <p:cNvPr id="11" name="Rectangle 10">
            <a:extLst>
              <a:ext uri="{FF2B5EF4-FFF2-40B4-BE49-F238E27FC236}">
                <a16:creationId xmlns:a16="http://schemas.microsoft.com/office/drawing/2014/main" id="{43DBC758-7DF4-9BBB-B4AA-95BEA7589779}"/>
              </a:ext>
            </a:extLst>
          </p:cNvPr>
          <p:cNvSpPr/>
          <p:nvPr/>
        </p:nvSpPr>
        <p:spPr>
          <a:xfrm>
            <a:off x="489791" y="4495045"/>
            <a:ext cx="1908920" cy="547254"/>
          </a:xfrm>
          <a:prstGeom prst="rect">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D"/>
          </a:p>
        </p:txBody>
      </p:sp>
    </p:spTree>
    <p:extLst>
      <p:ext uri="{BB962C8B-B14F-4D97-AF65-F5344CB8AC3E}">
        <p14:creationId xmlns:p14="http://schemas.microsoft.com/office/powerpoint/2010/main" val="118143569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182</TotalTime>
  <Words>852</Words>
  <Application>Microsoft Office PowerPoint</Application>
  <PresentationFormat>On-screen Show (16:9)</PresentationFormat>
  <Paragraphs>78</Paragraphs>
  <Slides>7</Slides>
  <Notes>7</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7</vt:i4>
      </vt:variant>
    </vt:vector>
  </HeadingPairs>
  <TitlesOfParts>
    <vt:vector size="13" baseType="lpstr">
      <vt:lpstr>Roboto</vt:lpstr>
      <vt:lpstr>Arial</vt:lpstr>
      <vt:lpstr>Dosis</vt:lpstr>
      <vt:lpstr>Wingdings</vt:lpstr>
      <vt:lpstr>Simple Light</vt:lpstr>
      <vt:lpstr>Simple Light</vt:lpstr>
      <vt:lpstr>Improving Employee Retention by Predicting Employee Attrition Using Machine Learning</vt:lpstr>
      <vt:lpstr>Project Overview</vt:lpstr>
      <vt:lpstr>Dataset Overview</vt:lpstr>
      <vt:lpstr>Data Cleaning &amp; Preprocessing</vt:lpstr>
      <vt:lpstr>Data Cleaning &amp; Preprocessing</vt:lpstr>
      <vt:lpstr>Data Cleaning &amp; Preprocessing</vt:lpstr>
      <vt:lpstr>Data Cleaning &amp; Preprocessing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Employee Retention by Predicting Employee Attrition Using Machine Learning</dc:title>
  <cp:lastModifiedBy>Cikal Merdeka</cp:lastModifiedBy>
  <cp:revision>61</cp:revision>
  <dcterms:modified xsi:type="dcterms:W3CDTF">2024-05-16T19:50:35Z</dcterms:modified>
</cp:coreProperties>
</file>